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handoutMasterIdLst>
    <p:handoutMasterId r:id="rId13"/>
  </p:handoutMasterIdLst>
  <p:sldIdLst>
    <p:sldId id="272" r:id="rId3"/>
    <p:sldId id="282" r:id="rId4"/>
    <p:sldId id="273" r:id="rId5"/>
    <p:sldId id="299" r:id="rId7"/>
    <p:sldId id="293" r:id="rId8"/>
    <p:sldId id="294" r:id="rId9"/>
    <p:sldId id="275" r:id="rId10"/>
    <p:sldId id="277" r:id="rId11"/>
    <p:sldId id="280" r:id="rId12"/>
  </p:sldIdLst>
  <p:sldSz cx="12192000" cy="6858000"/>
  <p:notesSz cx="6858000" cy="9144000"/>
  <p:embeddedFontLst>
    <p:embeddedFont>
      <p:font typeface="Nunito Sans" charset="0"/>
      <p:regular r:id="rId18"/>
      <p:bold r:id="rId19"/>
      <p:italic r:id="rId20"/>
      <p:boldItalic r:id="rId21"/>
    </p:embeddedFont>
    <p:embeddedFont>
      <p:font typeface="Nunito Sans Light" charset="0"/>
      <p:regular r:id="rId22"/>
      <p:italic r:id="rId23"/>
    </p:embeddedFont>
    <p:embeddedFont>
      <p:font typeface="Nunito Sans ExtraBold" charset="0"/>
      <p:bold r:id="rId24"/>
    </p:embeddedFont>
    <p:embeddedFont>
      <p:font typeface="Wingdings 3" panose="05040102010807070707" pitchFamily="18" charset="2"/>
      <p:regular r:id="rId25"/>
    </p:embeddedFont>
  </p:embeddedFontLst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BBC1"/>
    <a:srgbClr val="A5CDD1"/>
    <a:srgbClr val="D1E5EA"/>
    <a:srgbClr val="F8FAF9"/>
    <a:srgbClr val="E6E6E6"/>
    <a:srgbClr val="4472C4"/>
    <a:srgbClr val="4C4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291" autoAdjust="0"/>
  </p:normalViewPr>
  <p:slideViewPr>
    <p:cSldViewPr snapToGrid="0" showGuides="1">
      <p:cViewPr>
        <p:scale>
          <a:sx n="50" d="100"/>
          <a:sy n="50" d="100"/>
        </p:scale>
        <p:origin x="1664" y="9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28.xml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1-10T14:52:50.077" idx="1">
    <p:pos x="7521" y="322"/>
    <p:text/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443EBE89-AAC7-48B1-92F5-A99283D773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7CC1DC1D-7B54-4897-BDCA-22D6E8D80F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1、数值化、最大最小标准化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2、PCA降维、挑选特征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3、LNN模型（主要由轻量级单元实现）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首先是一维卷积层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轻量级Unit A（是一种无残差结构的轻量级网络，主要实现下采样（卷积运算时设置步幅= 2）和改变张量输出形状的功能）首先使用标准卷积来扩展特征图通道数。然后通过深度卷积提取特征，最后使用标准卷积对特征图进行压缩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轻量级Unit B【包含逆残差结构，主要实现特征提取功能。（用逆残差结构的好处主要是避免了模型过拟合和梯度消失的问题）】。通道分离后的输入张量进入特征层后，对特征层使用标准卷积来扩展特征图通道数，得到扩展层，扩展层采用1 × 1的网络结构（目的是将低维空间映射到高维空间）。对扩展层使用深度卷积提取特征后，使用标准卷积通过压缩层对特征图进行压缩。除了压缩层都是用relu激活函数，压缩层使用线性激活函数，最后，将两个分支进行连接，利用通道混洗实现两个分支之间的信息交换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最后使用全局平均池化GAP层代替全连接层实现降维。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多分类：为了解决数据集不平衡问题，本文设计了NID损失作为损失函数</a:t>
            </a:r>
            <a:endParaRPr lang="zh-CN" altLang="en-US"/>
          </a:p>
          <a:p>
            <a:r>
              <a:rPr lang="zh-CN" altLang="en-US"/>
              <a:t>（其中pn为第n类的模型估计概率，β用于设置损失值的衰减程度。算例精度越高，损失值衰减越多。当β = 0，αn = 1时，NID损失等价于标准交叉熵损失。）</a:t>
            </a:r>
            <a:endParaRPr lang="zh-CN" altLang="en-US"/>
          </a:p>
          <a:p>
            <a:r>
              <a:rPr lang="zh-CN" altLang="en-US"/>
              <a:t>二分类：使用二进制交叉熵损失函数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在去除多重共线性和采样后，我们减少了数据集中使用的特征和样本数量，但随着观测值数量的减少，数据集的样本密度会降低。数据集中样本密度和稀疏性降低的结果会造成模型过拟合问题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unito Sans Light" charset="0"/>
          <a:ea typeface="Nunito Sans Light" charset="0"/>
          <a:cs typeface="Nunito San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tags" Target="../tags/tag5.xml"/><Relationship Id="rId3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tags" Target="../tags/tag9.xml"/><Relationship Id="rId7" Type="http://schemas.openxmlformats.org/officeDocument/2006/relationships/image" Target="../media/image5.png"/><Relationship Id="rId6" Type="http://schemas.openxmlformats.org/officeDocument/2006/relationships/tags" Target="../tags/tag8.xml"/><Relationship Id="rId5" Type="http://schemas.openxmlformats.org/officeDocument/2006/relationships/image" Target="../media/image4.png"/><Relationship Id="rId4" Type="http://schemas.openxmlformats.org/officeDocument/2006/relationships/tags" Target="../tags/tag7.xml"/><Relationship Id="rId3" Type="http://schemas.openxmlformats.org/officeDocument/2006/relationships/image" Target="../media/image2.png"/><Relationship Id="rId2" Type="http://schemas.openxmlformats.org/officeDocument/2006/relationships/tags" Target="../tags/tag6.xml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tags" Target="../tags/tag13.xml"/><Relationship Id="rId7" Type="http://schemas.openxmlformats.org/officeDocument/2006/relationships/image" Target="../media/image8.png"/><Relationship Id="rId6" Type="http://schemas.openxmlformats.org/officeDocument/2006/relationships/tags" Target="../tags/tag12.xml"/><Relationship Id="rId5" Type="http://schemas.openxmlformats.org/officeDocument/2006/relationships/image" Target="../media/image7.png"/><Relationship Id="rId4" Type="http://schemas.openxmlformats.org/officeDocument/2006/relationships/tags" Target="../tags/tag11.xml"/><Relationship Id="rId3" Type="http://schemas.openxmlformats.org/officeDocument/2006/relationships/image" Target="../media/image2.png"/><Relationship Id="rId2" Type="http://schemas.openxmlformats.org/officeDocument/2006/relationships/tags" Target="../tags/tag10.xml"/><Relationship Id="rId11" Type="http://schemas.openxmlformats.org/officeDocument/2006/relationships/notesSlide" Target="../notesSlides/notesSlide2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tags" Target="../tags/tag17.xml"/><Relationship Id="rId7" Type="http://schemas.openxmlformats.org/officeDocument/2006/relationships/image" Target="../media/image11.png"/><Relationship Id="rId6" Type="http://schemas.openxmlformats.org/officeDocument/2006/relationships/tags" Target="../tags/tag16.xml"/><Relationship Id="rId5" Type="http://schemas.openxmlformats.org/officeDocument/2006/relationships/image" Target="../media/image10.png"/><Relationship Id="rId4" Type="http://schemas.openxmlformats.org/officeDocument/2006/relationships/tags" Target="../tags/tag15.xml"/><Relationship Id="rId3" Type="http://schemas.openxmlformats.org/officeDocument/2006/relationships/image" Target="../media/image2.png"/><Relationship Id="rId2" Type="http://schemas.openxmlformats.org/officeDocument/2006/relationships/tags" Target="../tags/tag14.xml"/><Relationship Id="rId12" Type="http://schemas.openxmlformats.org/officeDocument/2006/relationships/comments" Target="../comments/comment1.xml"/><Relationship Id="rId11" Type="http://schemas.openxmlformats.org/officeDocument/2006/relationships/notesSlide" Target="../notesSlides/notesSlide3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6" Type="http://schemas.openxmlformats.org/officeDocument/2006/relationships/tags" Target="../tags/tag20.xml"/><Relationship Id="rId5" Type="http://schemas.openxmlformats.org/officeDocument/2006/relationships/image" Target="../media/image13.png"/><Relationship Id="rId4" Type="http://schemas.openxmlformats.org/officeDocument/2006/relationships/tags" Target="../tags/tag19.xml"/><Relationship Id="rId3" Type="http://schemas.openxmlformats.org/officeDocument/2006/relationships/image" Target="../media/image2.png"/><Relationship Id="rId2" Type="http://schemas.openxmlformats.org/officeDocument/2006/relationships/tags" Target="../tags/tag18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6" Type="http://schemas.openxmlformats.org/officeDocument/2006/relationships/tags" Target="../tags/tag23.xml"/><Relationship Id="rId5" Type="http://schemas.openxmlformats.org/officeDocument/2006/relationships/image" Target="../media/image15.png"/><Relationship Id="rId4" Type="http://schemas.openxmlformats.org/officeDocument/2006/relationships/tags" Target="../tags/tag22.xml"/><Relationship Id="rId3" Type="http://schemas.openxmlformats.org/officeDocument/2006/relationships/image" Target="../media/image2.png"/><Relationship Id="rId2" Type="http://schemas.openxmlformats.org/officeDocument/2006/relationships/tags" Target="../tags/tag2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65175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414401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5"/>
          <p:cNvSpPr/>
          <p:nvPr/>
        </p:nvSpPr>
        <p:spPr>
          <a:xfrm>
            <a:off x="5334000" y="171555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4556761" y="2865584"/>
            <a:ext cx="30784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组会</a:t>
            </a:r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汇报</a:t>
            </a:r>
            <a:endParaRPr lang="zh-CN" altLang="en-US" sz="60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3083653" y="4671230"/>
            <a:ext cx="2176780" cy="39878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汇报人：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周仁强</a:t>
            </a:r>
            <a:endParaRPr lang="zh-CN" altLang="en-US" sz="2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82410" y="4747260"/>
            <a:ext cx="2351405" cy="322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b="1" dirty="0">
                <a:latin typeface="+mn-ea"/>
                <a:sym typeface="+mn-ea"/>
              </a:rPr>
              <a:t>时间：</a:t>
            </a:r>
            <a:r>
              <a:rPr lang="en-US" altLang="zh-CN" b="1" dirty="0">
                <a:latin typeface="+mn-ea"/>
                <a:sym typeface="+mn-ea"/>
              </a:rPr>
              <a:t>2023.12.17</a:t>
            </a:r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  <a:p>
            <a:endParaRPr lang="zh-CN" altLang="en-US"/>
          </a:p>
        </p:txBody>
      </p:sp>
      <p:pic>
        <p:nvPicPr>
          <p:cNvPr id="9" name="图片 8" descr="校徽带字白4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4840" y="196850"/>
            <a:ext cx="5616575" cy="14712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803910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4859655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515745" y="4968875"/>
            <a:ext cx="8969375" cy="14357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800" b="1" i="0" dirty="0">
                <a:solidFill>
                  <a:schemeClr val="tx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Nunito Sans" charset="0"/>
              </a:rPr>
              <a:t>提出了一种基于轻量级神经网络的物联网入侵检测方法</a:t>
            </a:r>
            <a:endParaRPr lang="zh-CN" altLang="en-US" sz="1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algn="ctr"/>
            <a:endParaRPr lang="zh-CN" sz="1600" dirty="0">
              <a:latin typeface="宋体" panose="02010600030101010101" pitchFamily="2" charset="-122"/>
              <a:ea typeface="宋体" panose="02010600030101010101" pitchFamily="2" charset="-122"/>
              <a:cs typeface="Nunito Sans" charset="0"/>
              <a:sym typeface="+mn-ea"/>
            </a:endParaRPr>
          </a:p>
          <a:p>
            <a:pPr algn="ctr"/>
            <a:r>
              <a:rPr lang="zh-CN" sz="1600" dirty="0">
                <a:latin typeface="宋体" panose="02010600030101010101" pitchFamily="2" charset="-122"/>
                <a:ea typeface="宋体" panose="02010600030101010101" pitchFamily="2" charset="-122"/>
                <a:cs typeface="Nunito Sans" charset="0"/>
                <a:sym typeface="+mn-ea"/>
              </a:rPr>
              <a:t>数据集：</a:t>
            </a:r>
            <a:r>
              <a:rPr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UNSW - NB15和Bot - IoT</a:t>
            </a:r>
            <a:r>
              <a:rPr sz="160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  <a:sym typeface="+mn-ea"/>
              </a:rPr>
              <a:t> </a:t>
            </a:r>
            <a:endParaRPr lang="zh-CN" altLang="en-US" sz="1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96850"/>
            <a:ext cx="5616575" cy="147129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783080" y="2124710"/>
            <a:ext cx="8056245" cy="22783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360" y="367030"/>
            <a:ext cx="11583670" cy="6490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卷积核的尺寸为 1×1×M，M为上一层的depth。所以这里的卷积运算会将上一步的map在深度方向上进行加权组合，生成新的Feature map</a:t>
            </a:r>
            <a:endParaRPr lang="zh-CN" altLang="en-US">
              <a:cs typeface="Nunito Sans" charset="0"/>
            </a:endParaRPr>
          </a:p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图片 5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6380" y="274320"/>
            <a:ext cx="5109210" cy="133858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337945" y="2054860"/>
            <a:ext cx="14928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逐深度卷积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17195" y="4578350"/>
            <a:ext cx="42265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一个大小为64×64像素、三通道彩色图片首先经过第一次卷积运算，Filter的数量与上一层的Depth相同。所以一个三通道的图像经过运算后生成了3个Feature map</a:t>
            </a:r>
            <a:endParaRPr lang="zh-CN" altLang="en-US" sz="1400"/>
          </a:p>
        </p:txBody>
      </p:sp>
      <p:sp>
        <p:nvSpPr>
          <p:cNvPr id="20" name="文本框 19"/>
          <p:cNvSpPr txBox="1"/>
          <p:nvPr/>
        </p:nvSpPr>
        <p:spPr>
          <a:xfrm>
            <a:off x="5671820" y="2009140"/>
            <a:ext cx="15830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标准卷积</a:t>
            </a:r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355590" y="4578350"/>
            <a:ext cx="38404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1400"/>
          </a:p>
        </p:txBody>
      </p:sp>
      <p:pic>
        <p:nvPicPr>
          <p:cNvPr id="22" name="图片 2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91845" y="2496185"/>
            <a:ext cx="3276600" cy="193548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740910" y="2423160"/>
            <a:ext cx="3268980" cy="188214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8302625" y="2377440"/>
            <a:ext cx="3383280" cy="192786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9417685" y="2009140"/>
            <a:ext cx="1267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通道</a:t>
            </a:r>
            <a:r>
              <a:rPr lang="zh-CN" altLang="en-US"/>
              <a:t>打乱</a:t>
            </a:r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8517255" y="4629785"/>
            <a:ext cx="30810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对输入的的通道进行重排，然后转置，最后进行展平操作</a:t>
            </a:r>
            <a:endParaRPr lang="zh-CN" altLang="en-US"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360" y="367030"/>
            <a:ext cx="11583670" cy="6490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卷积层共4个Filter，每个Filter包含了3个Kernel，每个Kernel的大小为3×3。因此卷积层的参数数量可以用如下公式来计算：N_std = 4 × 3 × 3 × 3 = 108</a:t>
            </a:r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图片 5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6380" y="274320"/>
            <a:ext cx="5109210" cy="13385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21970" y="1805305"/>
            <a:ext cx="8039735" cy="3574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8965565" y="1162050"/>
            <a:ext cx="2727325" cy="471868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347595" y="5401945"/>
            <a:ext cx="4284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基于LNN的物联网NID方法框架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9173210" y="6116320"/>
            <a:ext cx="2097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轻量</a:t>
            </a:r>
            <a:r>
              <a:rPr lang="zh-CN" altLang="en-US"/>
              <a:t>级UnitB结构</a:t>
            </a:r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1979930" y="6003290"/>
            <a:ext cx="4114800" cy="48768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630170" y="1543050"/>
            <a:ext cx="38347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轻量级深度神经网络(LNN )模型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360" y="367665"/>
            <a:ext cx="11583670" cy="6490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如果有两个不同类别的样本A、B，A的最近邻是B，B的最近邻是A，那么A,B就是Tomek link。Tomek link的方法就是，将组成Tomek link的两个样本，如果有一个属于多数类样本，就将该多数类样本删除掉。</a:t>
            </a:r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图片 5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6380" y="274320"/>
            <a:ext cx="5109210" cy="133858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772400" y="1210310"/>
            <a:ext cx="3359150" cy="493839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772400" y="769620"/>
            <a:ext cx="335978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基于</a:t>
            </a:r>
            <a:r>
              <a:rPr lang="en-US" altLang="zh-CN" sz="1600"/>
              <a:t>LNN</a:t>
            </a:r>
            <a:r>
              <a:rPr lang="zh-CN" altLang="en-US" sz="1600"/>
              <a:t>的物联网Nid方法的伪代码</a:t>
            </a:r>
            <a:endParaRPr lang="zh-CN" altLang="en-US" sz="1600"/>
          </a:p>
        </p:txBody>
      </p:sp>
      <p:sp>
        <p:nvSpPr>
          <p:cNvPr id="2" name="文本框 1"/>
          <p:cNvSpPr txBox="1"/>
          <p:nvPr/>
        </p:nvSpPr>
        <p:spPr>
          <a:xfrm>
            <a:off x="2618105" y="5229860"/>
            <a:ext cx="3686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时间长度和PCA方法的影响</a:t>
            </a:r>
            <a:endParaRPr lang="zh-CN" altLang="en-US" sz="1400"/>
          </a:p>
          <a:p>
            <a:r>
              <a:rPr lang="zh-CN" altLang="en-US" sz="1400"/>
              <a:t>( a )在UNSW - NB15数据集上的多分类精度( b )在Bot - IoT数据集上的多分类准确率</a:t>
            </a:r>
            <a:endParaRPr lang="zh-CN" altLang="en-US" sz="140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34035" y="2142490"/>
            <a:ext cx="3477260" cy="282067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3837305" y="2127250"/>
            <a:ext cx="3446780" cy="28359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360" y="367030"/>
            <a:ext cx="11583670" cy="6490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实验数据集解释的方差占主成分个数的百分比</a:t>
            </a:r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图片 5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6380" y="274320"/>
            <a:ext cx="5109210" cy="133858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91540" y="1838960"/>
            <a:ext cx="4119245" cy="266001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780540" y="4725035"/>
            <a:ext cx="31076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二分类</a:t>
            </a:r>
            <a:r>
              <a:rPr lang="zh-CN" altLang="en-US"/>
              <a:t>结果</a:t>
            </a:r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119370" y="2914015"/>
            <a:ext cx="6306820" cy="149733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828280" y="4714875"/>
            <a:ext cx="27025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多分类</a:t>
            </a:r>
            <a:r>
              <a:rPr lang="zh-CN" altLang="en-US"/>
              <a:t>结果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LNN与标准交叉熵损失和NID损失在多分类中的混淆矩阵。( a ) UNSW - NB15数据集上的混淆矩阵。( b ) Bot - IoT数据集上的混淆矩阵。</a:t>
            </a:r>
            <a:endParaRPr lang="zh-CN" altLang="en-US"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0185" y="274320"/>
            <a:ext cx="5055235" cy="13239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62910" y="4874895"/>
            <a:ext cx="52184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LNN与标准交叉熵损失和NID损失在多分类中的混淆矩阵</a:t>
            </a:r>
            <a:endParaRPr lang="zh-CN" altLang="en-US" sz="1600"/>
          </a:p>
          <a:p>
            <a:r>
              <a:rPr lang="zh-CN" altLang="en-US" sz="1600"/>
              <a:t>( a ) UNSW - NB15数据集上的混淆矩阵</a:t>
            </a:r>
            <a:endParaRPr lang="zh-CN" altLang="en-US" sz="1600"/>
          </a:p>
          <a:p>
            <a:r>
              <a:rPr lang="zh-CN" altLang="en-US" sz="1600"/>
              <a:t>( b ) Bot - IoT数据集上的混淆矩阵</a:t>
            </a:r>
            <a:endParaRPr lang="zh-CN" altLang="en-US" sz="1600"/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6745" y="2188210"/>
            <a:ext cx="4589780" cy="248094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760720" y="2221865"/>
            <a:ext cx="4460875" cy="24472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892800" y="2368550"/>
            <a:ext cx="350520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Your Title Here </a:t>
            </a:r>
            <a:endParaRPr lang="zh-CN" altLang="en-US" sz="2400" dirty="0">
              <a:solidFill>
                <a:schemeClr val="bg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10" name="图片 9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0185" y="274320"/>
            <a:ext cx="5055235" cy="13239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57885" y="1892300"/>
            <a:ext cx="6420485" cy="295338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922780" y="4991735"/>
            <a:ext cx="2772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计算成本和模型尺寸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7374890" y="3462020"/>
            <a:ext cx="419798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FLOPS：注意全大写，是floating point operations per second的缩写，意指每秒浮点运算次数，理解为计算速度。是一个衡量硬件性能的指标。</a:t>
            </a:r>
            <a:endParaRPr lang="zh-CN" altLang="en-US" sz="1400"/>
          </a:p>
          <a:p>
            <a:r>
              <a:rPr lang="zh-CN" altLang="en-US" sz="1400"/>
              <a:t>FLOPs：注意s小写，是floating point operations的缩写（s表复数），意指浮点运算数，理解为计算量。可以用来衡量算法/模型的复杂度。</a:t>
            </a:r>
            <a:endParaRPr lang="zh-CN" altLang="en-US" sz="1400"/>
          </a:p>
        </p:txBody>
      </p:sp>
      <p:sp>
        <p:nvSpPr>
          <p:cNvPr id="14" name="文本框 13"/>
          <p:cNvSpPr txBox="1"/>
          <p:nvPr/>
        </p:nvSpPr>
        <p:spPr>
          <a:xfrm>
            <a:off x="7374890" y="2604770"/>
            <a:ext cx="405955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比较模型的复杂度和大小，通过浮点运算FLOPs来评估模型复杂度。（如果需要使用的话，网上</a:t>
            </a:r>
            <a:r>
              <a:rPr lang="zh-CN" altLang="en-US" sz="1400"/>
              <a:t>有计算flops的开源库）</a:t>
            </a:r>
            <a:endParaRPr lang="zh-CN" altLang="en-US"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438400" y="-22161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87400" y="723900"/>
            <a:ext cx="10337800" cy="549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451036" y="2555069"/>
            <a:ext cx="328993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THE END</a:t>
            </a:r>
            <a:endParaRPr lang="zh-CN" altLang="en-US" sz="60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507615" y="433324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5"/>
          <p:cNvSpPr/>
          <p:nvPr/>
        </p:nvSpPr>
        <p:spPr>
          <a:xfrm>
            <a:off x="5334000" y="130407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3083653" y="4671230"/>
            <a:ext cx="2176780" cy="39878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汇报人：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周仁强</a:t>
            </a:r>
            <a:endParaRPr lang="zh-CN" altLang="en-US" sz="2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582410" y="4747260"/>
            <a:ext cx="2351405" cy="322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b="1" dirty="0">
                <a:latin typeface="+mn-ea"/>
                <a:sym typeface="+mn-ea"/>
              </a:rPr>
              <a:t>时间：</a:t>
            </a:r>
            <a:r>
              <a:rPr lang="en-US" altLang="zh-CN" b="1" dirty="0">
                <a:latin typeface="+mn-ea"/>
                <a:sym typeface="+mn-ea"/>
              </a:rPr>
              <a:t>2023.12.17</a:t>
            </a:r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599.4692913385827,&quot;width&quot;:4895.343307086614}"/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PP_MARK_KEY" val="19439bb6-c017-49bb-acea-dd3dfbf8be85"/>
  <p:tag name="COMMONDATA" val="eyJoZGlkIjoiMmNmYmEwOWQ4Y2Q0M2IxMGZkNjI4ZjhkZDQyNzg1OTYifQ=="/>
  <p:tag name="commondata" val="eyJoZGlkIjoiOTBhZTFhNDU1ZjQ3NmVjOWQyMzc1OTgwZDMxMWYyM2YifQ==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 ExtraBold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1072</Words>
  <Application>WPS 演示</Application>
  <PresentationFormat>宽屏</PresentationFormat>
  <Paragraphs>75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宋体</vt:lpstr>
      <vt:lpstr>Wingdings</vt:lpstr>
      <vt:lpstr>Nunito Sans</vt:lpstr>
      <vt:lpstr>Nunito Sans Light</vt:lpstr>
      <vt:lpstr>Nunito Sans ExtraBold</vt:lpstr>
      <vt:lpstr>Wingdings 3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 strator</dc:creator>
  <cp:lastModifiedBy>六百</cp:lastModifiedBy>
  <cp:revision>29</cp:revision>
  <dcterms:created xsi:type="dcterms:W3CDTF">2020-05-07T17:08:00Z</dcterms:created>
  <dcterms:modified xsi:type="dcterms:W3CDTF">2023-12-17T05:54:37Z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0E3E3705DFD84E249B9F80AFCAE34CC0_13</vt:lpwstr>
  </property>
  <property fmtid="{D5CDD505-2E9C-101B-9397-08002B2CF9AE}" pid="3" name="KSOProductBuildVer">
    <vt:lpwstr>2052-12.1.0.15990</vt:lpwstr>
  </property>
</Properties>
</file>

<file path=docProps/thumbnail.jpeg>
</file>